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0" r:id="rId3"/>
    <p:sldId id="259" r:id="rId4"/>
    <p:sldId id="265" r:id="rId5"/>
    <p:sldId id="263" r:id="rId6"/>
    <p:sldId id="264" r:id="rId7"/>
    <p:sldId id="261" r:id="rId8"/>
    <p:sldId id="262"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0" autoAdjust="0"/>
    <p:restoredTop sz="94676" autoAdjust="0"/>
  </p:normalViewPr>
  <p:slideViewPr>
    <p:cSldViewPr>
      <p:cViewPr varScale="1">
        <p:scale>
          <a:sx n="75" d="100"/>
          <a:sy n="75" d="100"/>
        </p:scale>
        <p:origin x="-101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E385AFE-84B2-4AE9-887B-31B7107EFD83}" type="datetimeFigureOut">
              <a:rPr lang="en-US" smtClean="0"/>
              <a:t>2/26/2015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E54C3E-CF47-4EDE-8382-E27656E65C09}" type="slidenum">
              <a:rPr lang="en-US" smtClean="0"/>
              <a:t>‹#›</a:t>
            </a:fld>
            <a:endParaRPr lang="en-US" dirty="0"/>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385AFE-84B2-4AE9-887B-31B7107EFD83}" type="datetimeFigureOut">
              <a:rPr lang="en-US" smtClean="0"/>
              <a:t>2/26/2015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E54C3E-CF47-4EDE-8382-E27656E65C09}"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385AFE-84B2-4AE9-887B-31B7107EFD83}" type="datetimeFigureOut">
              <a:rPr lang="en-US" smtClean="0"/>
              <a:t>2/26/2015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E54C3E-CF47-4EDE-8382-E27656E65C09}"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385AFE-84B2-4AE9-887B-31B7107EFD83}" type="datetimeFigureOut">
              <a:rPr lang="en-US" smtClean="0"/>
              <a:t>2/26/2015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E54C3E-CF47-4EDE-8382-E27656E65C09}"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385AFE-84B2-4AE9-887B-31B7107EFD83}" type="datetimeFigureOut">
              <a:rPr lang="en-US" smtClean="0"/>
              <a:t>2/26/2015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E54C3E-CF47-4EDE-8382-E27656E65C09}" type="slidenum">
              <a:rPr lang="en-US" smtClean="0"/>
              <a:t>‹#›</a:t>
            </a:fld>
            <a:endParaRPr lang="en-US" dirty="0"/>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E385AFE-84B2-4AE9-887B-31B7107EFD83}" type="datetimeFigureOut">
              <a:rPr lang="en-US" smtClean="0"/>
              <a:t>2/26/2015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E54C3E-CF47-4EDE-8382-E27656E65C09}"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385AFE-84B2-4AE9-887B-31B7107EFD83}" type="datetimeFigureOut">
              <a:rPr lang="en-US" smtClean="0"/>
              <a:t>2/26/2015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E54C3E-CF47-4EDE-8382-E27656E65C09}" type="slidenum">
              <a:rPr lang="en-US" smtClean="0"/>
              <a:t>‹#›</a:t>
            </a:fld>
            <a:endParaRPr lang="en-US" dirty="0"/>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E385AFE-84B2-4AE9-887B-31B7107EFD83}" type="datetimeFigureOut">
              <a:rPr lang="en-US" smtClean="0"/>
              <a:t>2/26/2015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E54C3E-CF47-4EDE-8382-E27656E65C09}"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385AFE-84B2-4AE9-887B-31B7107EFD83}" type="datetimeFigureOut">
              <a:rPr lang="en-US" smtClean="0"/>
              <a:t>2/26/2015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E54C3E-CF47-4EDE-8382-E27656E65C09}"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385AFE-84B2-4AE9-887B-31B7107EFD83}" type="datetimeFigureOut">
              <a:rPr lang="en-US" smtClean="0"/>
              <a:t>2/26/2015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E54C3E-CF47-4EDE-8382-E27656E65C09}" type="slidenum">
              <a:rPr lang="en-US" smtClean="0"/>
              <a:t>‹#›</a:t>
            </a:fld>
            <a:endParaRPr lang="en-US" dirty="0"/>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385AFE-84B2-4AE9-887B-31B7107EFD83}" type="datetimeFigureOut">
              <a:rPr lang="en-US" smtClean="0"/>
              <a:t>2/26/2015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E54C3E-CF47-4EDE-8382-E27656E65C09}"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2E385AFE-84B2-4AE9-887B-31B7107EFD83}" type="datetimeFigureOut">
              <a:rPr lang="en-US" smtClean="0"/>
              <a:t>2/26/2015</a:t>
            </a:fld>
            <a:endParaRPr lang="en-US" dirty="0"/>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dirty="0"/>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35E54C3E-CF47-4EDE-8382-E27656E65C09}" type="slidenum">
              <a:rPr lang="en-US" smtClean="0"/>
              <a:t>‹#›</a:t>
            </a:fld>
            <a:endParaRPr lang="en-US" dirty="0"/>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peekskillcsd.org/cms/lib07/NY01913880/Centricity/Domain/4/PKMS%20DREAM%20PHS%20PACE.pdf" TargetMode="External"/><Relationship Id="rId2" Type="http://schemas.openxmlformats.org/officeDocument/2006/relationships/hyperlink" Target="http://peekskillcsd.org/cms/lib07/NY01913880/Centricity/Domain/4/Woodside.pdf" TargetMode="External"/><Relationship Id="rId1" Type="http://schemas.openxmlformats.org/officeDocument/2006/relationships/slideLayout" Target="../slideLayouts/slideLayout2.xml"/><Relationship Id="rId6" Type="http://schemas.openxmlformats.org/officeDocument/2006/relationships/hyperlink" Target="http://peekskillcsd.org/cms/lib07/NY01913880/Centricity/Domain/4/Debate.pdf" TargetMode="External"/><Relationship Id="rId5" Type="http://schemas.openxmlformats.org/officeDocument/2006/relationships/hyperlink" Target="http://peekskillcsd.org/cms/lib07/NY01913880/Centricity/Domain/4/Tour%20our%20schools.pdf" TargetMode="External"/><Relationship Id="rId4" Type="http://schemas.openxmlformats.org/officeDocument/2006/relationships/hyperlink" Target="http://peekskillcsd.org/cms/lib07/NY01913880/Centricity/Domain/4/Goldilocks.pdf" TargetMode="External"/></Relationships>
</file>

<file path=ppt/slides/_rels/slide3.xml.rels><?xml version="1.0" encoding="UTF-8" standalone="yes"?>
<Relationships xmlns="http://schemas.openxmlformats.org/package/2006/relationships"><Relationship Id="rId3" Type="http://schemas.openxmlformats.org/officeDocument/2006/relationships/oleObject" Target="file:///\\PCSD-VS-FS-03\Cabinet$\Superintendent%20Reports\February%2024,%202015\Student%20Council%20January%202015%20report.pdf"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4.xml.rels><?xml version="1.0" encoding="UTF-8" standalone="yes"?>
<Relationships xmlns="http://schemas.openxmlformats.org/package/2006/relationships"><Relationship Id="rId2" Type="http://schemas.openxmlformats.org/officeDocument/2006/relationships/hyperlink" Target="http://peekskillcsd.org/cms/lib07/NY01913880/Centricity/Domain/4/14-15%20BOE%20Agenda%20Topics.xl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ln>
            <a:solidFill>
              <a:schemeClr val="accent1">
                <a:lumMod val="75000"/>
              </a:schemeClr>
            </a:solidFill>
          </a:ln>
        </p:spPr>
        <p:txBody>
          <a:bodyPr/>
          <a:lstStyle/>
          <a:p>
            <a:pPr algn="ctr"/>
            <a:r>
              <a:rPr lang="en-US" sz="5400" dirty="0" smtClean="0"/>
              <a:t>Superintendent Report</a:t>
            </a:r>
            <a:endParaRPr lang="en-US" sz="5400" dirty="0"/>
          </a:p>
        </p:txBody>
      </p:sp>
      <p:sp>
        <p:nvSpPr>
          <p:cNvPr id="3" name="Subtitle 2"/>
          <p:cNvSpPr>
            <a:spLocks noGrp="1"/>
          </p:cNvSpPr>
          <p:nvPr>
            <p:ph type="subTitle" idx="1"/>
          </p:nvPr>
        </p:nvSpPr>
        <p:spPr>
          <a:xfrm>
            <a:off x="990600" y="4953000"/>
            <a:ext cx="6858000" cy="990600"/>
          </a:xfrm>
          <a:ln>
            <a:solidFill>
              <a:schemeClr val="accent1">
                <a:lumMod val="75000"/>
              </a:schemeClr>
            </a:solidFill>
          </a:ln>
        </p:spPr>
        <p:txBody>
          <a:bodyPr>
            <a:normAutofit lnSpcReduction="10000"/>
          </a:bodyPr>
          <a:lstStyle/>
          <a:p>
            <a:pPr algn="ctr"/>
            <a:r>
              <a:rPr lang="en-US" b="1" dirty="0" smtClean="0"/>
              <a:t>Meeting of the Board of Education</a:t>
            </a:r>
          </a:p>
          <a:p>
            <a:pPr algn="ctr"/>
            <a:r>
              <a:rPr lang="en-US" b="1" dirty="0" smtClean="0"/>
              <a:t>February 24, 2015</a:t>
            </a:r>
            <a:endParaRPr lang="en-US" b="1" dirty="0"/>
          </a:p>
        </p:txBody>
      </p:sp>
    </p:spTree>
    <p:extLst>
      <p:ext uri="{BB962C8B-B14F-4D97-AF65-F5344CB8AC3E}">
        <p14:creationId xmlns:p14="http://schemas.microsoft.com/office/powerpoint/2010/main" val="3228156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Some Pictures</a:t>
            </a:r>
            <a:endParaRPr lang="en-US" dirty="0"/>
          </a:p>
        </p:txBody>
      </p:sp>
      <p:sp>
        <p:nvSpPr>
          <p:cNvPr id="3" name="Rectangle 2"/>
          <p:cNvSpPr/>
          <p:nvPr/>
        </p:nvSpPr>
        <p:spPr>
          <a:xfrm>
            <a:off x="609600" y="457200"/>
            <a:ext cx="8153400" cy="4893647"/>
          </a:xfrm>
          <a:prstGeom prst="rect">
            <a:avLst/>
          </a:prstGeom>
        </p:spPr>
        <p:txBody>
          <a:bodyPr wrap="square">
            <a:spAutoFit/>
          </a:bodyPr>
          <a:lstStyle/>
          <a:p>
            <a:r>
              <a:rPr lang="en-US" sz="1200" b="1" u="sng" dirty="0" smtClean="0">
                <a:hlinkClick r:id="rId2"/>
              </a:rPr>
              <a:t>Woodside </a:t>
            </a:r>
            <a:r>
              <a:rPr lang="en-US" sz="1200" b="1" u="sng" dirty="0">
                <a:hlinkClick r:id="rId2"/>
              </a:rPr>
              <a:t>Students Celebrate Black History Month</a:t>
            </a:r>
            <a:endParaRPr lang="en-US" sz="1200" b="1" dirty="0"/>
          </a:p>
          <a:p>
            <a:r>
              <a:rPr lang="en-US" sz="1200" dirty="0"/>
              <a:t>In celebration of February being Black History Month, students at Woodside Elementary have been learning about historical greats such as Dr. Martin Luther King, Jr., Rosa Parks, Jackie Robinson, and Ruby Bridges. here are a few pictures of students engaged in their lessons.</a:t>
            </a:r>
          </a:p>
          <a:p>
            <a:r>
              <a:rPr lang="en-US" sz="1200" dirty="0"/>
              <a:t> </a:t>
            </a:r>
          </a:p>
          <a:p>
            <a:r>
              <a:rPr lang="en-US" sz="1200" b="1" u="sng" dirty="0" smtClean="0">
                <a:hlinkClick r:id="rId3"/>
              </a:rPr>
              <a:t>PCSD</a:t>
            </a:r>
            <a:r>
              <a:rPr lang="en-US" sz="1200" b="1" u="sng" dirty="0">
                <a:hlinkClick r:id="rId3"/>
              </a:rPr>
              <a:t> Students Receive Free Tickets to View, "Selma"</a:t>
            </a:r>
            <a:endParaRPr lang="en-US" sz="1200" b="1" dirty="0"/>
          </a:p>
          <a:p>
            <a:r>
              <a:rPr lang="en-US" sz="1200" dirty="0"/>
              <a:t>Students from Peekskill Middle School’s DREAM program and Peekskill High School’s PACE program recently had the opportunity to travel to the </a:t>
            </a:r>
            <a:r>
              <a:rPr lang="en-US" sz="1200" dirty="0" err="1"/>
              <a:t>Cortlandt</a:t>
            </a:r>
            <a:r>
              <a:rPr lang="en-US" sz="1200" dirty="0"/>
              <a:t> Town Center to view the movie “Selma,” in celebration of Black History Month.</a:t>
            </a:r>
          </a:p>
          <a:p>
            <a:r>
              <a:rPr lang="en-US" sz="1200" dirty="0"/>
              <a:t> </a:t>
            </a:r>
          </a:p>
          <a:p>
            <a:r>
              <a:rPr lang="en-US" sz="1200" dirty="0"/>
              <a:t>Both groups received free tickets to the movie, which is about a key moment in the civil-rights movement during the 1960’s, through an initiative started by IBM executive Michael Littlejohn of the Beta Zeta Boule’ Foundation. After seeing the film himself, Littlejohn joined a nationwide effort to share the film with young people and helped raise over $70,000 to purchase movie tickets for students in Westchester County.</a:t>
            </a:r>
          </a:p>
          <a:p>
            <a:r>
              <a:rPr lang="en-US" sz="1200" dirty="0"/>
              <a:t> </a:t>
            </a:r>
          </a:p>
          <a:p>
            <a:r>
              <a:rPr lang="en-US" sz="1200" b="1" u="sng" dirty="0" smtClean="0">
                <a:hlinkClick r:id="rId4"/>
              </a:rPr>
              <a:t>Goldilocks </a:t>
            </a:r>
            <a:r>
              <a:rPr lang="en-US" sz="1200" b="1" u="sng" dirty="0">
                <a:hlinkClick r:id="rId4"/>
              </a:rPr>
              <a:t>and the Three Bears Pay a Visit to Uriah Hill</a:t>
            </a:r>
            <a:endParaRPr lang="en-US" sz="1200" b="1" dirty="0"/>
          </a:p>
          <a:p>
            <a:r>
              <a:rPr lang="en-US" sz="1200" dirty="0"/>
              <a:t>Uriah Hill students got a special treat at their monthly PBIS celebration when the school’s teachers teamed up to act out the classic tale of, “Goldilocks and the Three Bears” as the story was read aloud to the children. The students’ smiles and laughter were great indicators of our teachers’ acting talents. \</a:t>
            </a:r>
          </a:p>
          <a:p>
            <a:r>
              <a:rPr lang="en-US" sz="1200" dirty="0"/>
              <a:t> </a:t>
            </a:r>
          </a:p>
          <a:p>
            <a:r>
              <a:rPr lang="en-US" sz="1200" b="1" u="sng" dirty="0">
                <a:hlinkClick r:id="rId5"/>
              </a:rPr>
              <a:t>Tour Our Schools!</a:t>
            </a:r>
            <a:endParaRPr lang="en-US" sz="1200" dirty="0"/>
          </a:p>
          <a:p>
            <a:r>
              <a:rPr lang="en-US" sz="1200" dirty="0"/>
              <a:t>Remember, there are still two opportunities left for parents, guardians and community members to tour our schools on Wednesday, February 25 and Wednesday, March 4. Please see the flyers on our websites for more information and building contact information. This is a great opportunity to learn about the excellent programs and teachers within our schools! Please join us</a:t>
            </a:r>
            <a:r>
              <a:rPr lang="en-US" sz="1200" dirty="0" smtClean="0"/>
              <a:t>.</a:t>
            </a:r>
          </a:p>
          <a:p>
            <a:endParaRPr lang="en-US" sz="1200" dirty="0"/>
          </a:p>
          <a:p>
            <a:r>
              <a:rPr lang="en-US" sz="1200" dirty="0" smtClean="0">
                <a:hlinkClick r:id="rId6"/>
              </a:rPr>
              <a:t>Mascot Debate</a:t>
            </a:r>
            <a:endParaRPr lang="en-US" sz="1200" dirty="0"/>
          </a:p>
        </p:txBody>
      </p:sp>
    </p:spTree>
    <p:extLst>
      <p:ext uri="{BB962C8B-B14F-4D97-AF65-F5344CB8AC3E}">
        <p14:creationId xmlns:p14="http://schemas.microsoft.com/office/powerpoint/2010/main" val="3504007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105400"/>
            <a:ext cx="6781800" cy="1066800"/>
          </a:xfrm>
        </p:spPr>
        <p:txBody>
          <a:bodyPr>
            <a:normAutofit fontScale="90000"/>
          </a:bodyPr>
          <a:lstStyle/>
          <a:p>
            <a:pPr algn="ctr"/>
            <a:r>
              <a:rPr lang="en-US" sz="4900" dirty="0" smtClean="0"/>
              <a:t/>
            </a:r>
            <a:br>
              <a:rPr lang="en-US" sz="4900" dirty="0" smtClean="0"/>
            </a:br>
            <a:r>
              <a:rPr lang="en-US" sz="4900" dirty="0" smtClean="0"/>
              <a:t>Student Council Report</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615151983"/>
              </p:ext>
            </p:extLst>
          </p:nvPr>
        </p:nvGraphicFramePr>
        <p:xfrm>
          <a:off x="4114800" y="3071813"/>
          <a:ext cx="914400" cy="714375"/>
        </p:xfrm>
        <a:graphic>
          <a:graphicData uri="http://schemas.openxmlformats.org/presentationml/2006/ole">
            <mc:AlternateContent xmlns:mc="http://schemas.openxmlformats.org/markup-compatibility/2006">
              <mc:Choice xmlns:v="urn:schemas-microsoft-com:vml" Requires="v">
                <p:oleObj spid="_x0000_s1043" name="Acrobat Document" showAsIcon="1" r:id="rId3" imgW="914400" imgH="714240" progId="AcroExch.Document.11">
                  <p:link updateAutomatic="1"/>
                </p:oleObj>
              </mc:Choice>
              <mc:Fallback>
                <p:oleObj name="Acrobat Document" showAsIcon="1" r:id="rId3" imgW="914400" imgH="714240" progId="AcroExch.Document.11">
                  <p:link updateAutomatic="1"/>
                  <p:pic>
                    <p:nvPicPr>
                      <p:cNvPr id="0" name=""/>
                      <p:cNvPicPr/>
                      <p:nvPr/>
                    </p:nvPicPr>
                    <p:blipFill>
                      <a:blip r:embed="rId4"/>
                      <a:stretch>
                        <a:fillRect/>
                      </a:stretch>
                    </p:blipFill>
                    <p:spPr>
                      <a:xfrm>
                        <a:off x="4114800" y="3071813"/>
                        <a:ext cx="914400" cy="714375"/>
                      </a:xfrm>
                      <a:prstGeom prst="rect">
                        <a:avLst/>
                      </a:prstGeom>
                    </p:spPr>
                  </p:pic>
                </p:oleObj>
              </mc:Fallback>
            </mc:AlternateContent>
          </a:graphicData>
        </a:graphic>
      </p:graphicFrame>
    </p:spTree>
    <p:extLst>
      <p:ext uri="{BB962C8B-B14F-4D97-AF65-F5344CB8AC3E}">
        <p14:creationId xmlns:p14="http://schemas.microsoft.com/office/powerpoint/2010/main" val="3660120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81600"/>
            <a:ext cx="7543800" cy="990600"/>
          </a:xfrm>
        </p:spPr>
        <p:txBody>
          <a:bodyPr>
            <a:normAutofit/>
          </a:bodyPr>
          <a:lstStyle/>
          <a:p>
            <a:pPr algn="ctr"/>
            <a:r>
              <a:rPr lang="en-US" sz="4800" dirty="0" smtClean="0"/>
              <a:t>Superintendent’s Requests</a:t>
            </a:r>
            <a:endParaRPr lang="en-US" sz="4800" dirty="0"/>
          </a:p>
        </p:txBody>
      </p:sp>
      <p:sp>
        <p:nvSpPr>
          <p:cNvPr id="4" name="Rectangle 3"/>
          <p:cNvSpPr/>
          <p:nvPr/>
        </p:nvSpPr>
        <p:spPr>
          <a:xfrm>
            <a:off x="1143000" y="685800"/>
            <a:ext cx="7620000" cy="3785652"/>
          </a:xfrm>
          <a:prstGeom prst="rect">
            <a:avLst/>
          </a:prstGeom>
        </p:spPr>
        <p:txBody>
          <a:bodyPr wrap="square">
            <a:spAutoFit/>
          </a:bodyPr>
          <a:lstStyle/>
          <a:p>
            <a:r>
              <a:rPr lang="en-US" sz="2400" dirty="0"/>
              <a:t>1.  </a:t>
            </a:r>
            <a:r>
              <a:rPr lang="en-US" sz="2400" dirty="0" smtClean="0">
                <a:hlinkClick r:id="rId2"/>
              </a:rPr>
              <a:t>Revised </a:t>
            </a:r>
            <a:r>
              <a:rPr lang="en-US" sz="2400" dirty="0">
                <a:hlinkClick r:id="rId2"/>
              </a:rPr>
              <a:t>Board of Education Meeting Schedule</a:t>
            </a:r>
            <a:endParaRPr lang="en-US" sz="2400" dirty="0"/>
          </a:p>
          <a:p>
            <a:r>
              <a:rPr lang="en-US" sz="2400" dirty="0"/>
              <a:t>2.  March 24, 2015 -  Special Board of Education Meeting</a:t>
            </a:r>
          </a:p>
          <a:p>
            <a:r>
              <a:rPr lang="en-US" sz="2400" dirty="0"/>
              <a:t>3.  Small City School Meeting</a:t>
            </a:r>
          </a:p>
          <a:p>
            <a:r>
              <a:rPr lang="en-US" sz="2400" dirty="0"/>
              <a:t>4.  Status of Lobbying Efforts</a:t>
            </a:r>
          </a:p>
          <a:p>
            <a:r>
              <a:rPr lang="en-US" sz="2400" dirty="0"/>
              <a:t>5.  Strategic Planning</a:t>
            </a:r>
          </a:p>
          <a:p>
            <a:r>
              <a:rPr lang="en-US" sz="2400" dirty="0"/>
              <a:t>6.  Update on Open House and Walk-Throughs</a:t>
            </a:r>
          </a:p>
          <a:p>
            <a:r>
              <a:rPr lang="en-US" sz="2400" dirty="0"/>
              <a:t>7.  Realtors Open House - March 11, 2015</a:t>
            </a:r>
          </a:p>
          <a:p>
            <a:r>
              <a:rPr lang="en-US" sz="2400" dirty="0"/>
              <a:t>8.  Legislative Forum:  Thursday, February 26</a:t>
            </a:r>
          </a:p>
          <a:p>
            <a:r>
              <a:rPr lang="en-US" sz="2400" dirty="0"/>
              <a:t>9.  Comptroller’s Audit</a:t>
            </a:r>
          </a:p>
          <a:p>
            <a:r>
              <a:rPr lang="en-US" sz="2400" dirty="0"/>
              <a:t>10. Girls Basketball Team</a:t>
            </a:r>
          </a:p>
        </p:txBody>
      </p:sp>
    </p:spTree>
    <p:extLst>
      <p:ext uri="{BB962C8B-B14F-4D97-AF65-F5344CB8AC3E}">
        <p14:creationId xmlns:p14="http://schemas.microsoft.com/office/powerpoint/2010/main" val="135197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0"/>
            <a:ext cx="6781800" cy="838200"/>
          </a:xfrm>
        </p:spPr>
        <p:txBody>
          <a:bodyPr>
            <a:normAutofit/>
          </a:bodyPr>
          <a:lstStyle/>
          <a:p>
            <a:r>
              <a:rPr lang="en-US" sz="4000" dirty="0" smtClean="0"/>
              <a:t>Recognition of Board Members</a:t>
            </a:r>
            <a:endParaRPr lang="en-US" sz="4000" dirty="0"/>
          </a:p>
        </p:txBody>
      </p:sp>
    </p:spTree>
    <p:extLst>
      <p:ext uri="{BB962C8B-B14F-4D97-AF65-F5344CB8AC3E}">
        <p14:creationId xmlns:p14="http://schemas.microsoft.com/office/powerpoint/2010/main" val="3250414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410200"/>
            <a:ext cx="7315200" cy="762000"/>
          </a:xfrm>
        </p:spPr>
        <p:txBody>
          <a:bodyPr>
            <a:normAutofit/>
          </a:bodyPr>
          <a:lstStyle/>
          <a:p>
            <a:pPr algn="ctr"/>
            <a:r>
              <a:rPr lang="en-US" sz="4400" dirty="0" smtClean="0"/>
              <a:t>Meeting with Common Council</a:t>
            </a:r>
            <a:endParaRPr lang="en-US" dirty="0"/>
          </a:p>
        </p:txBody>
      </p:sp>
    </p:spTree>
    <p:extLst>
      <p:ext uri="{BB962C8B-B14F-4D97-AF65-F5344CB8AC3E}">
        <p14:creationId xmlns:p14="http://schemas.microsoft.com/office/powerpoint/2010/main" val="2883252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5181600"/>
            <a:ext cx="6781800" cy="1066800"/>
          </a:xfrm>
          <a:ln>
            <a:noFill/>
          </a:ln>
        </p:spPr>
        <p:txBody>
          <a:bodyPr>
            <a:noAutofit/>
          </a:bodyPr>
          <a:lstStyle/>
          <a:p>
            <a:pPr algn="ctr"/>
            <a:r>
              <a:rPr lang="en-US" sz="3600" smtClean="0"/>
              <a:t>Facilities Report</a:t>
            </a:r>
            <a:endParaRPr lang="en-US" sz="3600" dirty="0"/>
          </a:p>
        </p:txBody>
      </p:sp>
      <p:graphicFrame>
        <p:nvGraphicFramePr>
          <p:cNvPr id="3" name="Object 2"/>
          <p:cNvGraphicFramePr>
            <a:graphicFrameLocks noChangeAspect="1"/>
          </p:cNvGraphicFramePr>
          <p:nvPr>
            <p:extLst>
              <p:ext uri="{D42A27DB-BD31-4B8C-83A1-F6EECF244321}">
                <p14:modId xmlns:p14="http://schemas.microsoft.com/office/powerpoint/2010/main" val="1013558828"/>
              </p:ext>
            </p:extLst>
          </p:nvPr>
        </p:nvGraphicFramePr>
        <p:xfrm>
          <a:off x="4114800" y="3071813"/>
          <a:ext cx="914400" cy="714375"/>
        </p:xfrm>
        <a:graphic>
          <a:graphicData uri="http://schemas.openxmlformats.org/presentationml/2006/ole">
            <mc:AlternateContent xmlns:mc="http://schemas.openxmlformats.org/markup-compatibility/2006">
              <mc:Choice xmlns:v="urn:schemas-microsoft-com:vml" Requires="v">
                <p:oleObj spid="_x0000_s2055" name="Acrobat Document" showAsIcon="1" r:id="rId3" imgW="914400" imgH="714240" progId="AcroExch.Document.11">
                  <p:embed/>
                </p:oleObj>
              </mc:Choice>
              <mc:Fallback>
                <p:oleObj name="Acrobat Document" showAsIcon="1" r:id="rId3" imgW="914400" imgH="714240" progId="AcroExch.Document.11">
                  <p:embed/>
                  <p:pic>
                    <p:nvPicPr>
                      <p:cNvPr id="0" name=""/>
                      <p:cNvPicPr/>
                      <p:nvPr/>
                    </p:nvPicPr>
                    <p:blipFill>
                      <a:blip r:embed="rId4"/>
                      <a:stretch>
                        <a:fillRect/>
                      </a:stretch>
                    </p:blipFill>
                    <p:spPr>
                      <a:xfrm>
                        <a:off x="4114800" y="3071813"/>
                        <a:ext cx="914400" cy="714375"/>
                      </a:xfrm>
                      <a:prstGeom prst="rect">
                        <a:avLst/>
                      </a:prstGeom>
                    </p:spPr>
                  </p:pic>
                </p:oleObj>
              </mc:Fallback>
            </mc:AlternateContent>
          </a:graphicData>
        </a:graphic>
      </p:graphicFrame>
    </p:spTree>
    <p:extLst>
      <p:ext uri="{BB962C8B-B14F-4D97-AF65-F5344CB8AC3E}">
        <p14:creationId xmlns:p14="http://schemas.microsoft.com/office/powerpoint/2010/main" val="3265760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0"/>
            <a:ext cx="6781800" cy="914400"/>
          </a:xfrm>
        </p:spPr>
        <p:txBody>
          <a:bodyPr>
            <a:normAutofit/>
          </a:bodyPr>
          <a:lstStyle/>
          <a:p>
            <a:pPr algn="ctr"/>
            <a:r>
              <a:rPr lang="en-US" sz="4400" dirty="0" smtClean="0"/>
              <a:t>Miscellaneous Items</a:t>
            </a:r>
            <a:endParaRPr lang="en-US" sz="4400" dirty="0"/>
          </a:p>
        </p:txBody>
      </p:sp>
      <p:sp>
        <p:nvSpPr>
          <p:cNvPr id="3" name="Rectangle 2"/>
          <p:cNvSpPr/>
          <p:nvPr/>
        </p:nvSpPr>
        <p:spPr>
          <a:xfrm>
            <a:off x="685800" y="822216"/>
            <a:ext cx="7848600" cy="3693319"/>
          </a:xfrm>
          <a:prstGeom prst="rect">
            <a:avLst/>
          </a:prstGeom>
        </p:spPr>
        <p:txBody>
          <a:bodyPr wrap="square">
            <a:spAutoFit/>
          </a:bodyPr>
          <a:lstStyle/>
          <a:p>
            <a:r>
              <a:rPr lang="en-US" dirty="0"/>
              <a:t>Contracts Under $10,000</a:t>
            </a:r>
          </a:p>
          <a:p>
            <a:pPr marL="342900" indent="-342900">
              <a:buFont typeface="+mj-lt"/>
              <a:buAutoNum type="arabicPeriod"/>
            </a:pPr>
            <a:r>
              <a:rPr lang="en-US" dirty="0" smtClean="0"/>
              <a:t>Elton </a:t>
            </a:r>
            <a:r>
              <a:rPr lang="en-US" dirty="0"/>
              <a:t>Brand Academy Agreement/PHS After School Program for the benefit of improving the academic, social and emotional competencies of high school aged participants: $0</a:t>
            </a:r>
          </a:p>
          <a:p>
            <a:endParaRPr lang="en-US" dirty="0" smtClean="0"/>
          </a:p>
          <a:p>
            <a:endParaRPr lang="en-US" dirty="0"/>
          </a:p>
          <a:p>
            <a:r>
              <a:rPr lang="en-US" dirty="0" smtClean="0"/>
              <a:t>Donations/Grants </a:t>
            </a:r>
            <a:r>
              <a:rPr lang="en-US" dirty="0"/>
              <a:t>Under $5,000</a:t>
            </a:r>
            <a:endParaRPr lang="en-US" dirty="0" smtClean="0"/>
          </a:p>
          <a:p>
            <a:pPr marL="342900" indent="-342900">
              <a:buFont typeface="+mj-lt"/>
              <a:buAutoNum type="arabicPeriod"/>
            </a:pPr>
            <a:r>
              <a:rPr lang="en-US" smtClean="0"/>
              <a:t>Walmart</a:t>
            </a:r>
            <a:r>
              <a:rPr lang="en-US" dirty="0" smtClean="0"/>
              <a:t> </a:t>
            </a:r>
            <a:r>
              <a:rPr lang="en-US" dirty="0"/>
              <a:t>- PHS/Support and enhance the PACE Program for students; $250</a:t>
            </a:r>
          </a:p>
          <a:p>
            <a:pPr marL="342900" indent="-342900">
              <a:buFont typeface="+mj-lt"/>
              <a:buAutoNum type="arabicPeriod"/>
            </a:pPr>
            <a:r>
              <a:rPr lang="en-US" dirty="0"/>
              <a:t>Stop and Shop Rewards Program - Woodside/Monies will be used towards restoring murals; $342.34 </a:t>
            </a:r>
          </a:p>
          <a:p>
            <a:pPr marL="342900" indent="-342900">
              <a:buFont typeface="+mj-lt"/>
              <a:buAutoNum type="arabicPeriod"/>
            </a:pPr>
            <a:r>
              <a:rPr lang="en-US" dirty="0"/>
              <a:t>Box Top Educational Program - Woodside/Monies earned will be used towards helping renovate greenhouse; $383.50</a:t>
            </a:r>
          </a:p>
          <a:p>
            <a:pPr marL="342900" indent="-342900">
              <a:buFont typeface="+mj-lt"/>
              <a:buAutoNum type="arabicPeriod"/>
            </a:pPr>
            <a:r>
              <a:rPr lang="en-US" dirty="0"/>
              <a:t>IATSE - Administration Building/Drama Club - $250</a:t>
            </a:r>
          </a:p>
        </p:txBody>
      </p:sp>
    </p:spTree>
    <p:extLst>
      <p:ext uri="{BB962C8B-B14F-4D97-AF65-F5344CB8AC3E}">
        <p14:creationId xmlns:p14="http://schemas.microsoft.com/office/powerpoint/2010/main" val="29070959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1040</TotalTime>
  <Words>176</Words>
  <Application>Microsoft Office PowerPoint</Application>
  <PresentationFormat>On-screen Show (4:3)</PresentationFormat>
  <Paragraphs>44</Paragraphs>
  <Slides>8</Slides>
  <Notes>0</Notes>
  <HiddenSlides>0</HiddenSlides>
  <MMClips>0</MMClips>
  <ScaleCrop>false</ScaleCrop>
  <HeadingPairs>
    <vt:vector size="8" baseType="variant">
      <vt:variant>
        <vt:lpstr>Theme</vt:lpstr>
      </vt:variant>
      <vt:variant>
        <vt:i4>1</vt:i4>
      </vt:variant>
      <vt:variant>
        <vt:lpstr>Links</vt:lpstr>
      </vt:variant>
      <vt:variant>
        <vt:i4>1</vt:i4>
      </vt:variant>
      <vt:variant>
        <vt:lpstr>Embedded OLE Servers</vt:lpstr>
      </vt:variant>
      <vt:variant>
        <vt:i4>1</vt:i4>
      </vt:variant>
      <vt:variant>
        <vt:lpstr>Slide Titles</vt:lpstr>
      </vt:variant>
      <vt:variant>
        <vt:i4>8</vt:i4>
      </vt:variant>
    </vt:vector>
  </HeadingPairs>
  <TitlesOfParts>
    <vt:vector size="11" baseType="lpstr">
      <vt:lpstr>NewsPrint</vt:lpstr>
      <vt:lpstr>\\PCSD-VS-FS-03\Cabinet$\Superintendent Reports\February 24, 2015\Student Council January 2015 report.pdf</vt:lpstr>
      <vt:lpstr>Adobe Acrobat Document</vt:lpstr>
      <vt:lpstr>Superintendent Report</vt:lpstr>
      <vt:lpstr>Some Pictures</vt:lpstr>
      <vt:lpstr> Student Council Report</vt:lpstr>
      <vt:lpstr>Superintendent’s Requests</vt:lpstr>
      <vt:lpstr>Recognition of Board Members</vt:lpstr>
      <vt:lpstr>Meeting with Common Council</vt:lpstr>
      <vt:lpstr>Facilities Report</vt:lpstr>
      <vt:lpstr>Miscellaneous Items</vt:lpstr>
    </vt:vector>
  </TitlesOfParts>
  <Company>Peekskill Central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Superintendent Report</dc:title>
  <dc:creator>Dr. Lorenzo Licopoli</dc:creator>
  <cp:lastModifiedBy>template</cp:lastModifiedBy>
  <cp:revision>32</cp:revision>
  <dcterms:created xsi:type="dcterms:W3CDTF">2014-09-16T20:47:47Z</dcterms:created>
  <dcterms:modified xsi:type="dcterms:W3CDTF">2015-02-26T19:00:54Z</dcterms:modified>
</cp:coreProperties>
</file>